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4" r:id="rId3"/>
  </p:sldMasterIdLst>
  <p:notesMasterIdLst>
    <p:notesMasterId r:id="rId16"/>
  </p:notesMasterIdLst>
  <p:sldIdLst>
    <p:sldId id="256" r:id="rId4"/>
    <p:sldId id="257" r:id="rId5"/>
    <p:sldId id="296" r:id="rId6"/>
    <p:sldId id="314" r:id="rId7"/>
    <p:sldId id="333" r:id="rId8"/>
    <p:sldId id="335" r:id="rId9"/>
    <p:sldId id="340" r:id="rId10"/>
    <p:sldId id="343" r:id="rId11"/>
    <p:sldId id="344" r:id="rId12"/>
    <p:sldId id="345" r:id="rId13"/>
    <p:sldId id="284" r:id="rId14"/>
    <p:sldId id="338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444"/>
    <a:srgbClr val="0505FF"/>
    <a:srgbClr val="305480"/>
    <a:srgbClr val="15375E"/>
    <a:srgbClr val="36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22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7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37432-7323-4F24-8082-6466047B9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C35E8-190B-479C-B2AC-7B11391499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 b="1767"/>
          <a:stretch>
            <a:fillRect/>
          </a:stretch>
        </p:blipFill>
        <p:spPr>
          <a:xfrm>
            <a:off x="-1" y="-1"/>
            <a:ext cx="12191984" cy="6857991"/>
          </a:xfrm>
          <a:prstGeom prst="rect">
            <a:avLst/>
          </a:prstGeom>
        </p:spPr>
      </p:pic>
      <p:sp>
        <p:nvSpPr>
          <p:cNvPr id="9" name="流程图: 离页连接符 8"/>
          <p:cNvSpPr/>
          <p:nvPr userDrawn="1"/>
        </p:nvSpPr>
        <p:spPr>
          <a:xfrm rot="16200000">
            <a:off x="3280299" y="-2234956"/>
            <a:ext cx="4767311" cy="11327909"/>
          </a:xfrm>
          <a:prstGeom prst="flowChartOffpageConnector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V 形 9"/>
          <p:cNvSpPr/>
          <p:nvPr userDrawn="1"/>
        </p:nvSpPr>
        <p:spPr>
          <a:xfrm flipH="1">
            <a:off x="7197504" y="-1"/>
            <a:ext cx="4282289" cy="6858000"/>
          </a:xfrm>
          <a:prstGeom prst="chevron">
            <a:avLst>
              <a:gd name="adj" fmla="val 61983"/>
            </a:avLst>
          </a:prstGeom>
          <a:solidFill>
            <a:srgbClr val="15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Picture 4" descr="未标题-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3" y="1695337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620520">
            <a:off x="-3921870" y="-161602"/>
            <a:ext cx="7056784" cy="7056784"/>
          </a:xfrm>
          <a:prstGeom prst="rect">
            <a:avLst/>
          </a:pr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620520">
            <a:off x="-4641952" y="-170981"/>
            <a:ext cx="7056784" cy="7056784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4"/>
          <p:cNvSpPr txBox="1"/>
          <p:nvPr userDrawn="1"/>
        </p:nvSpPr>
        <p:spPr>
          <a:xfrm>
            <a:off x="944641" y="2518955"/>
            <a:ext cx="2743201" cy="129915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zh-CN" altLang="en-US" sz="8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8539160" y="-223840"/>
            <a:ext cx="7305680" cy="7305680"/>
          </a:xfrm>
          <a:prstGeom prst="rect">
            <a:avLst/>
          </a:prstGeom>
          <a:blipFill dpi="0" rotWithShape="1">
            <a:blip r:embed="rId2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007706" y="-2"/>
            <a:ext cx="4176588" cy="2051039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V="1">
            <a:off x="4007706" y="2051038"/>
            <a:ext cx="4176588" cy="1224012"/>
          </a:xfrm>
          <a:prstGeom prst="triangle">
            <a:avLst>
              <a:gd name="adj" fmla="val 48372"/>
            </a:avLst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2"/>
          <p:cNvSpPr/>
          <p:nvPr userDrawn="1"/>
        </p:nvSpPr>
        <p:spPr>
          <a:xfrm rot="5400000">
            <a:off x="4673811" y="-660189"/>
            <a:ext cx="2844378" cy="12192000"/>
          </a:xfrm>
          <a:prstGeom prst="chevron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Picture 4" descr="未标题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18" y="527060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1"/>
            <a:ext cx="12192000" cy="876301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未标题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5" y="249005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 b="1767"/>
          <a:stretch>
            <a:fillRect/>
          </a:stretch>
        </p:blipFill>
        <p:spPr>
          <a:xfrm>
            <a:off x="-1" y="-1"/>
            <a:ext cx="12191984" cy="6857991"/>
          </a:xfrm>
          <a:prstGeom prst="rect">
            <a:avLst/>
          </a:prstGeom>
        </p:spPr>
      </p:pic>
      <p:sp>
        <p:nvSpPr>
          <p:cNvPr id="9" name="流程图: 离页连接符 8"/>
          <p:cNvSpPr/>
          <p:nvPr userDrawn="1"/>
        </p:nvSpPr>
        <p:spPr>
          <a:xfrm rot="16200000">
            <a:off x="3280299" y="-2234956"/>
            <a:ext cx="4767311" cy="11327909"/>
          </a:xfrm>
          <a:prstGeom prst="flowChartOffpageConnector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V 形 9"/>
          <p:cNvSpPr/>
          <p:nvPr userDrawn="1"/>
        </p:nvSpPr>
        <p:spPr>
          <a:xfrm flipH="1">
            <a:off x="7197504" y="-1"/>
            <a:ext cx="4282289" cy="6858000"/>
          </a:xfrm>
          <a:prstGeom prst="chevron">
            <a:avLst>
              <a:gd name="adj" fmla="val 61983"/>
            </a:avLst>
          </a:prstGeom>
          <a:solidFill>
            <a:srgbClr val="15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Picture 4" descr="未标题-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3" y="1695337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620520">
            <a:off x="-3921870" y="-161602"/>
            <a:ext cx="7056784" cy="7056784"/>
          </a:xfrm>
          <a:prstGeom prst="rect">
            <a:avLst/>
          </a:pr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620520">
            <a:off x="-4641952" y="-170981"/>
            <a:ext cx="7056784" cy="7056784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4"/>
          <p:cNvSpPr txBox="1"/>
          <p:nvPr userDrawn="1"/>
        </p:nvSpPr>
        <p:spPr>
          <a:xfrm>
            <a:off x="944641" y="2518955"/>
            <a:ext cx="2743201" cy="129915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zh-CN" altLang="en-US" sz="8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8539160" y="-223840"/>
            <a:ext cx="7305680" cy="7305680"/>
          </a:xfrm>
          <a:prstGeom prst="rect">
            <a:avLst/>
          </a:prstGeom>
          <a:blipFill dpi="0" rotWithShape="1">
            <a:blip r:embed="rId2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007706" y="-2"/>
            <a:ext cx="4176588" cy="2051039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V="1">
            <a:off x="4007706" y="2051038"/>
            <a:ext cx="4176588" cy="1224012"/>
          </a:xfrm>
          <a:prstGeom prst="triangle">
            <a:avLst>
              <a:gd name="adj" fmla="val 48372"/>
            </a:avLst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2"/>
          <p:cNvSpPr/>
          <p:nvPr userDrawn="1"/>
        </p:nvSpPr>
        <p:spPr>
          <a:xfrm rot="5400000">
            <a:off x="4673811" y="-660189"/>
            <a:ext cx="2844378" cy="12192000"/>
          </a:xfrm>
          <a:prstGeom prst="chevron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Picture 4" descr="未标题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18" y="527060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1"/>
            <a:ext cx="12192000" cy="876301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未标题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5" y="249005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C44B8-8248-40A6-B4B3-C3BCA82ABA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D83D-CD6A-4608-87B0-644EC64D70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7.png"/><Relationship Id="rId4" Type="http://schemas.openxmlformats.org/officeDocument/2006/relationships/tags" Target="../tags/tag24.xml"/><Relationship Id="rId3" Type="http://schemas.openxmlformats.org/officeDocument/2006/relationships/image" Target="../media/image6.png"/><Relationship Id="rId2" Type="http://schemas.openxmlformats.org/officeDocument/2006/relationships/tags" Target="../tags/tag23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32.xml"/><Relationship Id="rId14" Type="http://schemas.openxmlformats.org/officeDocument/2006/relationships/image" Target="../media/image9.png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11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image" Target="../media/image10.png"/><Relationship Id="rId2" Type="http://schemas.openxmlformats.org/officeDocument/2006/relationships/tags" Target="../tags/tag34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2.png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13.png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image" Target="../media/image14.png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65.xml"/><Relationship Id="rId1" Type="http://schemas.openxmlformats.org/officeDocument/2006/relationships/tags" Target="../tags/tag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4"/>
          <p:cNvSpPr txBox="1"/>
          <p:nvPr/>
        </p:nvSpPr>
        <p:spPr>
          <a:xfrm>
            <a:off x="351259" y="2483928"/>
            <a:ext cx="5400600" cy="105219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人体姿态数据的采集、处理与无线传输设计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3143" y="4378098"/>
            <a:ext cx="1649069" cy="463268"/>
            <a:chOff x="324640" y="3470567"/>
            <a:chExt cx="1649069" cy="463268"/>
          </a:xfrm>
        </p:grpSpPr>
        <p:sp>
          <p:nvSpPr>
            <p:cNvPr id="19" name="矩形: 圆角 18"/>
            <p:cNvSpPr/>
            <p:nvPr/>
          </p:nvSpPr>
          <p:spPr>
            <a:xfrm>
              <a:off x="324640" y="3470567"/>
              <a:ext cx="1649069" cy="4632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4"/>
            <p:cNvSpPr txBox="1"/>
            <p:nvPr/>
          </p:nvSpPr>
          <p:spPr>
            <a:xfrm>
              <a:off x="351259" y="3545065"/>
              <a:ext cx="1622450" cy="313055"/>
            </a:xfrm>
            <a:prstGeom prst="rect">
              <a:avLst/>
            </a:prstGeom>
            <a:noFill/>
          </p:spPr>
          <p:txBody>
            <a:bodyPr wrap="square" lIns="67391" tIns="33696" rIns="67391" bIns="33696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报告人：</a:t>
              </a:r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庄梓博</a:t>
              </a:r>
              <a:endParaRPr lang="zh-CN" altLang="en-US" sz="16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81960" y="4378960"/>
            <a:ext cx="1776095" cy="463550"/>
            <a:chOff x="324640" y="3470567"/>
            <a:chExt cx="1649069" cy="463268"/>
          </a:xfrm>
        </p:grpSpPr>
        <p:sp>
          <p:nvSpPr>
            <p:cNvPr id="3" name="矩形: 圆角 18"/>
            <p:cNvSpPr/>
            <p:nvPr/>
          </p:nvSpPr>
          <p:spPr>
            <a:xfrm>
              <a:off x="324640" y="3470567"/>
              <a:ext cx="1649069" cy="4632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4"/>
            <p:cNvSpPr txBox="1"/>
            <p:nvPr/>
          </p:nvSpPr>
          <p:spPr>
            <a:xfrm>
              <a:off x="351259" y="3545065"/>
              <a:ext cx="1622450" cy="312865"/>
            </a:xfrm>
            <a:prstGeom prst="rect">
              <a:avLst/>
            </a:prstGeom>
            <a:noFill/>
          </p:spPr>
          <p:txBody>
            <a:bodyPr wrap="square" lIns="67391" tIns="33696" rIns="67391" bIns="33696" rtlCol="0">
              <a:spAutoFit/>
            </a:bodyPr>
            <a:p>
              <a:pPr algn="ctr"/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指导老师：</a:t>
              </a:r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肖亮</a:t>
              </a:r>
              <a:endParaRPr lang="zh-CN" altLang="en-US" sz="16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843270" y="4841240"/>
            <a:ext cx="22040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>
                <a:solidFill>
                  <a:schemeClr val="bg1"/>
                </a:solidFill>
              </a:rPr>
              <a:t>2023.06.02</a:t>
            </a:r>
            <a:endParaRPr lang="en-US" altLang="zh-CN" sz="2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45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8"/>
          <p:cNvSpPr/>
          <p:nvPr>
            <p:custDataLst>
              <p:tags r:id="rId1"/>
            </p:custDataLst>
          </p:nvPr>
        </p:nvSpPr>
        <p:spPr>
          <a:xfrm>
            <a:off x="304800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53365" y="1909445"/>
            <a:ext cx="11539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动态方差估计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可以更好地去估计状态；记忆的阶数与对小信号地敏感程度成正比。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53365" y="2629535"/>
            <a:ext cx="5143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对于本课题，不需要引入记忆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机制。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: 圆角 18"/>
          <p:cNvSpPr/>
          <p:nvPr>
            <p:custDataLst>
              <p:tags r:id="rId4"/>
            </p:custDataLst>
          </p:nvPr>
        </p:nvSpPr>
        <p:spPr>
          <a:xfrm>
            <a:off x="431800" y="3349625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局限性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04800" y="4182745"/>
            <a:ext cx="11539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对观测噪声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的动态估计，在运算速度小于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15Hz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时会导致不收敛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问题。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304800" y="4902835"/>
            <a:ext cx="7726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当不收敛时，可以减小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∑Kt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来使得运算收敛。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advTm="2731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4"/>
          <p:cNvSpPr txBox="1"/>
          <p:nvPr/>
        </p:nvSpPr>
        <p:spPr>
          <a:xfrm>
            <a:off x="351155" y="3210560"/>
            <a:ext cx="6177280" cy="43624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人体姿态数据的采集、处理与无线传输设计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4"/>
          <p:cNvSpPr txBox="1"/>
          <p:nvPr/>
        </p:nvSpPr>
        <p:spPr>
          <a:xfrm>
            <a:off x="2356485" y="2468880"/>
            <a:ext cx="2921635" cy="68262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43270" y="4841240"/>
            <a:ext cx="22040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>
                <a:solidFill>
                  <a:schemeClr val="bg1"/>
                </a:solidFill>
              </a:rPr>
              <a:t>2023.06.02</a:t>
            </a:r>
            <a:endParaRPr lang="en-US" altLang="zh-CN" sz="2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4166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4"/>
          <p:cNvSpPr txBox="1"/>
          <p:nvPr/>
        </p:nvSpPr>
        <p:spPr>
          <a:xfrm>
            <a:off x="351155" y="3210560"/>
            <a:ext cx="6177280" cy="43624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人体姿态数据的采集、处理与无线传输设计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4"/>
          <p:cNvSpPr txBox="1"/>
          <p:nvPr/>
        </p:nvSpPr>
        <p:spPr>
          <a:xfrm>
            <a:off x="2466975" y="2468880"/>
            <a:ext cx="1244600" cy="68262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3143" y="4378098"/>
            <a:ext cx="1649069" cy="463268"/>
            <a:chOff x="324640" y="3470567"/>
            <a:chExt cx="1649069" cy="463268"/>
          </a:xfrm>
        </p:grpSpPr>
        <p:sp>
          <p:nvSpPr>
            <p:cNvPr id="11" name="矩形: 圆角 18"/>
            <p:cNvSpPr/>
            <p:nvPr/>
          </p:nvSpPr>
          <p:spPr>
            <a:xfrm>
              <a:off x="324640" y="3470567"/>
              <a:ext cx="1649069" cy="4632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34"/>
            <p:cNvSpPr txBox="1"/>
            <p:nvPr/>
          </p:nvSpPr>
          <p:spPr>
            <a:xfrm>
              <a:off x="351259" y="3545065"/>
              <a:ext cx="1622450" cy="313055"/>
            </a:xfrm>
            <a:prstGeom prst="rect">
              <a:avLst/>
            </a:prstGeom>
            <a:noFill/>
          </p:spPr>
          <p:txBody>
            <a:bodyPr wrap="square" lIns="67391" tIns="33696" rIns="67391" bIns="33696" rtlCol="0">
              <a:spAutoFit/>
            </a:bodyPr>
            <a:p>
              <a:pPr algn="ctr"/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报告人：庄</a:t>
              </a:r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梓博</a:t>
              </a:r>
              <a:endParaRPr lang="zh-CN" altLang="en-US" sz="16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81960" y="4378960"/>
            <a:ext cx="1776095" cy="463550"/>
            <a:chOff x="324640" y="3470567"/>
            <a:chExt cx="1649069" cy="463268"/>
          </a:xfrm>
        </p:grpSpPr>
        <p:sp>
          <p:nvSpPr>
            <p:cNvPr id="16" name="矩形: 圆角 18"/>
            <p:cNvSpPr/>
            <p:nvPr/>
          </p:nvSpPr>
          <p:spPr>
            <a:xfrm>
              <a:off x="324640" y="3470567"/>
              <a:ext cx="1649069" cy="4632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34"/>
            <p:cNvSpPr txBox="1"/>
            <p:nvPr/>
          </p:nvSpPr>
          <p:spPr>
            <a:xfrm>
              <a:off x="351259" y="3545065"/>
              <a:ext cx="1622450" cy="312865"/>
            </a:xfrm>
            <a:prstGeom prst="rect">
              <a:avLst/>
            </a:prstGeom>
            <a:noFill/>
          </p:spPr>
          <p:txBody>
            <a:bodyPr wrap="square" lIns="67391" tIns="33696" rIns="67391" bIns="33696" rtlCol="0">
              <a:spAutoFit/>
            </a:bodyPr>
            <a:p>
              <a:pPr algn="ctr"/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指导老师：</a:t>
              </a:r>
              <a:r>
                <a:rPr lang="zh-CN" altLang="en-US" sz="16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肖亮</a:t>
              </a:r>
              <a:endParaRPr lang="zh-CN" altLang="en-US" sz="16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843270" y="4841240"/>
            <a:ext cx="22040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>
                <a:solidFill>
                  <a:schemeClr val="bg1"/>
                </a:solidFill>
              </a:rPr>
              <a:t>2023.06.02</a:t>
            </a:r>
            <a:endParaRPr lang="en-US" altLang="zh-CN" sz="2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27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/>
          <p:cNvSpPr/>
          <p:nvPr/>
        </p:nvSpPr>
        <p:spPr>
          <a:xfrm>
            <a:off x="5740400" y="3869135"/>
            <a:ext cx="2664296" cy="710479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终止 6"/>
          <p:cNvSpPr/>
          <p:nvPr/>
        </p:nvSpPr>
        <p:spPr>
          <a:xfrm>
            <a:off x="5740400" y="2808431"/>
            <a:ext cx="2664296" cy="704450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34"/>
          <p:cNvSpPr txBox="1"/>
          <p:nvPr/>
        </p:nvSpPr>
        <p:spPr>
          <a:xfrm>
            <a:off x="5740401" y="2937959"/>
            <a:ext cx="2664295" cy="43624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34"/>
          <p:cNvSpPr txBox="1"/>
          <p:nvPr/>
        </p:nvSpPr>
        <p:spPr>
          <a:xfrm>
            <a:off x="5669281" y="4031956"/>
            <a:ext cx="2664295" cy="43624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流程图: 终止 1"/>
          <p:cNvSpPr/>
          <p:nvPr/>
        </p:nvSpPr>
        <p:spPr>
          <a:xfrm>
            <a:off x="5740400" y="1739091"/>
            <a:ext cx="2664296" cy="704450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7590" y="1866265"/>
            <a:ext cx="2170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01. 中期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进度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advTm="215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中期进度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432040" y="5853430"/>
            <a:ext cx="2743200" cy="365125"/>
          </a:xfrm>
        </p:spPr>
        <p:txBody>
          <a:bodyPr/>
          <a:p>
            <a:fld id="{8490305D-4CBE-4B7E-979F-B4ABF79A7F0F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35730" y="1908175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bg1"/>
                </a:solidFill>
              </a:rPr>
              <a:t>内容感知的图像重定向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795" y="125793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Altium Designer 22 </a:t>
            </a:r>
            <a:r>
              <a:rPr lang="zh-CN" altLang="en-US"/>
              <a:t>进行设计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采用四层</a:t>
            </a:r>
            <a:r>
              <a:rPr lang="zh-CN" altLang="en-US"/>
              <a:t>结构印刷</a:t>
            </a:r>
            <a:r>
              <a:rPr lang="zh-CN" altLang="en-US"/>
              <a:t>电路板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面积小于</a:t>
            </a:r>
            <a:r>
              <a:rPr lang="en-US" altLang="zh-CN"/>
              <a:t>75mm*35</a:t>
            </a:r>
            <a:r>
              <a:rPr lang="en-US" altLang="zh-CN"/>
              <a:t>mm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配备独立的电池，</a:t>
            </a:r>
            <a:r>
              <a:rPr lang="zh-CN" altLang="en-US"/>
              <a:t>充放电管理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自主选择适合的硬件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自主布线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自主</a:t>
            </a:r>
            <a:r>
              <a:rPr lang="zh-CN" altLang="en-US"/>
              <a:t>焊接生产</a:t>
            </a:r>
            <a:endParaRPr lang="zh-CN" altLang="en-US"/>
          </a:p>
        </p:txBody>
      </p:sp>
      <p:pic>
        <p:nvPicPr>
          <p:cNvPr id="8" name="图片 8" descr="7601a3c66d7724a9b60b3e3fead4d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 flipH="1">
            <a:off x="7306945" y="-1088390"/>
            <a:ext cx="1896110" cy="6136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17385" y="298132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i="1"/>
              <a:t>1.姿态传感器，版本V1.0</a:t>
            </a:r>
            <a:endParaRPr lang="en-US" altLang="zh-CN" sz="1400" b="1" i="1"/>
          </a:p>
        </p:txBody>
      </p:sp>
      <p:pic>
        <p:nvPicPr>
          <p:cNvPr id="10" name="图片 10" descr="4ddc7950c0872077c786565c6aac35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1430" t="3587" r="18615" b="5517"/>
          <a:stretch>
            <a:fillRect/>
          </a:stretch>
        </p:blipFill>
        <p:spPr>
          <a:xfrm rot="16200000">
            <a:off x="6865303" y="1949133"/>
            <a:ext cx="2826385" cy="57118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070725" y="62185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i="1"/>
              <a:t>2.姿态传感器，版本V2.0</a:t>
            </a:r>
            <a:endParaRPr lang="en-US" altLang="zh-CN" sz="1400" b="1" i="1"/>
          </a:p>
        </p:txBody>
      </p:sp>
      <p:sp>
        <p:nvSpPr>
          <p:cNvPr id="11" name="文本框 10"/>
          <p:cNvSpPr txBox="1"/>
          <p:nvPr/>
        </p:nvSpPr>
        <p:spPr>
          <a:xfrm>
            <a:off x="518795" y="44856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第二个版本的设计相较于</a:t>
            </a:r>
            <a:r>
              <a:rPr lang="zh-CN" altLang="en-US"/>
              <a:t>第一个版本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改进了</a:t>
            </a:r>
            <a:r>
              <a:rPr lang="zh-CN" altLang="en-US"/>
              <a:t>电源电路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增加了锂电池充放电</a:t>
            </a:r>
            <a:r>
              <a:rPr lang="zh-CN" altLang="en-US"/>
              <a:t>电路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优化了</a:t>
            </a:r>
            <a:r>
              <a:rPr lang="en-US" altLang="zh-CN"/>
              <a:t>MCU</a:t>
            </a:r>
            <a:r>
              <a:rPr lang="zh-CN" altLang="en-US"/>
              <a:t>周围</a:t>
            </a:r>
            <a:r>
              <a:rPr lang="zh-CN" altLang="en-US"/>
              <a:t>电路</a:t>
            </a:r>
            <a:endParaRPr lang="zh-CN" altLang="en-US"/>
          </a:p>
        </p:txBody>
      </p:sp>
    </p:spTree>
  </p:cSld>
  <p:clrMapOvr>
    <a:masterClrMapping/>
  </p:clrMapOvr>
  <p:transition advTm="2058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中期进度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矩形: 圆角 18"/>
          <p:cNvSpPr/>
          <p:nvPr/>
        </p:nvSpPr>
        <p:spPr>
          <a:xfrm>
            <a:off x="156845" y="2204085"/>
            <a:ext cx="1914525" cy="83883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读取传感器数据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: 圆角 18"/>
          <p:cNvSpPr/>
          <p:nvPr/>
        </p:nvSpPr>
        <p:spPr>
          <a:xfrm>
            <a:off x="3776345" y="2566670"/>
            <a:ext cx="1266190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姿态观测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: 圆角 18"/>
          <p:cNvSpPr/>
          <p:nvPr/>
        </p:nvSpPr>
        <p:spPr>
          <a:xfrm>
            <a:off x="3776980" y="3300730"/>
            <a:ext cx="1265555" cy="57213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姿态预测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: 圆角 18"/>
          <p:cNvSpPr/>
          <p:nvPr>
            <p:custDataLst>
              <p:tags r:id="rId1"/>
            </p:custDataLst>
          </p:nvPr>
        </p:nvSpPr>
        <p:spPr>
          <a:xfrm>
            <a:off x="156845" y="3300730"/>
            <a:ext cx="1914525" cy="852170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前一时刻姿态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最优估计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623185" y="2470150"/>
            <a:ext cx="504825" cy="3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2132965" y="2373630"/>
            <a:ext cx="394970" cy="17202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大括号 5"/>
          <p:cNvSpPr/>
          <p:nvPr>
            <p:custDataLst>
              <p:tags r:id="rId2"/>
            </p:custDataLst>
          </p:nvPr>
        </p:nvSpPr>
        <p:spPr>
          <a:xfrm rot="10800000">
            <a:off x="3312160" y="2566035"/>
            <a:ext cx="394970" cy="1268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3"/>
            </p:custDataLst>
          </p:nvPr>
        </p:nvSpPr>
        <p:spPr>
          <a:xfrm>
            <a:off x="2623185" y="3631565"/>
            <a:ext cx="504825" cy="3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70785" y="3994785"/>
            <a:ext cx="953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陀螺仪积分</a:t>
            </a:r>
            <a:endParaRPr lang="zh-CN" altLang="en-US" sz="1200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67280" y="2042795"/>
            <a:ext cx="13398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重力加速度</a:t>
            </a:r>
            <a:r>
              <a:rPr lang="en-US" altLang="zh-CN" sz="1200"/>
              <a:t>g</a:t>
            </a:r>
            <a:r>
              <a:rPr lang="zh-CN" altLang="en-US" sz="1200"/>
              <a:t>观测</a:t>
            </a:r>
            <a:endParaRPr lang="zh-CN" altLang="en-US" sz="1200"/>
          </a:p>
        </p:txBody>
      </p:sp>
      <p:sp>
        <p:nvSpPr>
          <p:cNvPr id="14" name="右大括号 13"/>
          <p:cNvSpPr/>
          <p:nvPr>
            <p:custDataLst>
              <p:tags r:id="rId5"/>
            </p:custDataLst>
          </p:nvPr>
        </p:nvSpPr>
        <p:spPr>
          <a:xfrm>
            <a:off x="5329555" y="3300730"/>
            <a:ext cx="394970" cy="12674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6"/>
            </p:custDataLst>
          </p:nvPr>
        </p:nvSpPr>
        <p:spPr>
          <a:xfrm rot="16200000">
            <a:off x="6663690" y="4387215"/>
            <a:ext cx="351155" cy="3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: 圆角 18"/>
          <p:cNvSpPr/>
          <p:nvPr>
            <p:custDataLst>
              <p:tags r:id="rId7"/>
            </p:custDataLst>
          </p:nvPr>
        </p:nvSpPr>
        <p:spPr>
          <a:xfrm>
            <a:off x="3776980" y="1832610"/>
            <a:ext cx="134302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观测噪声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: 圆角 18"/>
          <p:cNvSpPr/>
          <p:nvPr>
            <p:custDataLst>
              <p:tags r:id="rId8"/>
            </p:custDataLst>
          </p:nvPr>
        </p:nvSpPr>
        <p:spPr>
          <a:xfrm>
            <a:off x="3776345" y="3994785"/>
            <a:ext cx="139763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过程噪声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: 圆角 18"/>
          <p:cNvSpPr/>
          <p:nvPr>
            <p:custDataLst>
              <p:tags r:id="rId9"/>
            </p:custDataLst>
          </p:nvPr>
        </p:nvSpPr>
        <p:spPr>
          <a:xfrm>
            <a:off x="5843905" y="4832985"/>
            <a:ext cx="1895475" cy="67627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前一时刻误差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最优估计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: 圆角 18"/>
          <p:cNvSpPr/>
          <p:nvPr>
            <p:custDataLst>
              <p:tags r:id="rId10"/>
            </p:custDataLst>
          </p:nvPr>
        </p:nvSpPr>
        <p:spPr>
          <a:xfrm>
            <a:off x="5843905" y="3631565"/>
            <a:ext cx="1895475" cy="67627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当前时刻误差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估计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直角上箭头 22"/>
          <p:cNvSpPr/>
          <p:nvPr/>
        </p:nvSpPr>
        <p:spPr>
          <a:xfrm rot="10800000" flipH="1">
            <a:off x="5130800" y="2042160"/>
            <a:ext cx="1882775" cy="1531620"/>
          </a:xfrm>
          <a:prstGeom prst="bentUpArrow">
            <a:avLst>
              <a:gd name="adj1" fmla="val 12271"/>
              <a:gd name="adj2" fmla="val 10903"/>
              <a:gd name="adj3" fmla="val 13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11"/>
            </p:custDataLst>
          </p:nvPr>
        </p:nvSpPr>
        <p:spPr>
          <a:xfrm>
            <a:off x="7843520" y="3786505"/>
            <a:ext cx="351155" cy="3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: 圆角 18"/>
          <p:cNvSpPr/>
          <p:nvPr>
            <p:custDataLst>
              <p:tags r:id="rId12"/>
            </p:custDataLst>
          </p:nvPr>
        </p:nvSpPr>
        <p:spPr>
          <a:xfrm>
            <a:off x="8298815" y="3696970"/>
            <a:ext cx="153606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卡尔曼增益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K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右箭头 26"/>
          <p:cNvSpPr/>
          <p:nvPr>
            <p:custDataLst>
              <p:tags r:id="rId13"/>
            </p:custDataLst>
          </p:nvPr>
        </p:nvSpPr>
        <p:spPr>
          <a:xfrm rot="1860000">
            <a:off x="7670800" y="4403725"/>
            <a:ext cx="645795" cy="3073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: 圆角 18"/>
          <p:cNvSpPr/>
          <p:nvPr>
            <p:custDataLst>
              <p:tags r:id="rId14"/>
            </p:custDataLst>
          </p:nvPr>
        </p:nvSpPr>
        <p:spPr>
          <a:xfrm>
            <a:off x="8349615" y="4855845"/>
            <a:ext cx="1536065" cy="6534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融合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右箭头 41"/>
          <p:cNvSpPr/>
          <p:nvPr>
            <p:custDataLst>
              <p:tags r:id="rId15"/>
            </p:custDataLst>
          </p:nvPr>
        </p:nvSpPr>
        <p:spPr>
          <a:xfrm rot="5400000">
            <a:off x="8960485" y="4409440"/>
            <a:ext cx="351155" cy="3073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>
            <p:custDataLst>
              <p:tags r:id="rId16"/>
            </p:custDataLst>
          </p:nvPr>
        </p:nvSpPr>
        <p:spPr>
          <a:xfrm rot="10800000">
            <a:off x="7821295" y="5017135"/>
            <a:ext cx="351155" cy="3073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6" name="肘形连接符 45"/>
          <p:cNvCxnSpPr>
            <a:stCxn id="33" idx="3"/>
            <a:endCxn id="25" idx="0"/>
          </p:cNvCxnSpPr>
          <p:nvPr/>
        </p:nvCxnSpPr>
        <p:spPr>
          <a:xfrm>
            <a:off x="5042535" y="2853690"/>
            <a:ext cx="4024630" cy="8432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8" idx="3"/>
          </p:cNvCxnSpPr>
          <p:nvPr/>
        </p:nvCxnSpPr>
        <p:spPr>
          <a:xfrm flipV="1">
            <a:off x="5042535" y="3584575"/>
            <a:ext cx="204470" cy="2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240020" y="2882265"/>
            <a:ext cx="6985" cy="702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18"/>
          <p:cNvSpPr/>
          <p:nvPr>
            <p:custDataLst>
              <p:tags r:id="rId17"/>
            </p:custDataLst>
          </p:nvPr>
        </p:nvSpPr>
        <p:spPr>
          <a:xfrm>
            <a:off x="10402570" y="3632200"/>
            <a:ext cx="1536065" cy="688975"/>
          </a:xfrm>
          <a:prstGeom prst="roundRect">
            <a:avLst/>
          </a:prstGeom>
          <a:gradFill>
            <a:gsLst>
              <a:gs pos="100000">
                <a:srgbClr val="E30000"/>
              </a:gs>
              <a:gs pos="100000">
                <a:srgbClr val="760303"/>
              </a:gs>
            </a:gsLst>
            <a:lin ang="5400000" scaled="0"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当期时刻姿态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最优估计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4" name="直接箭头连接符 53"/>
          <p:cNvCxnSpPr>
            <a:stCxn id="25" idx="3"/>
            <a:endCxn id="53" idx="1"/>
          </p:cNvCxnSpPr>
          <p:nvPr>
            <p:custDataLst>
              <p:tags r:id="rId18"/>
            </p:custDataLst>
          </p:nvPr>
        </p:nvCxnSpPr>
        <p:spPr>
          <a:xfrm flipV="1">
            <a:off x="9834880" y="3977005"/>
            <a:ext cx="567690" cy="6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53" idx="2"/>
            <a:endCxn id="3" idx="2"/>
          </p:cNvCxnSpPr>
          <p:nvPr/>
        </p:nvCxnSpPr>
        <p:spPr>
          <a:xfrm rot="5400000" flipH="1">
            <a:off x="6058535" y="-791845"/>
            <a:ext cx="168275" cy="10056495"/>
          </a:xfrm>
          <a:prstGeom prst="bentConnector3">
            <a:avLst>
              <a:gd name="adj1" fmla="val -125056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2745" y="1159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卡尔曼滤波</a:t>
            </a:r>
            <a:r>
              <a:rPr lang="zh-CN" altLang="en-US"/>
              <a:t>算法流程</a:t>
            </a:r>
            <a:endParaRPr lang="zh-CN" altLang="en-US"/>
          </a:p>
        </p:txBody>
      </p:sp>
    </p:spTree>
  </p:cSld>
  <p:clrMapOvr>
    <a:masterClrMapping/>
  </p:clrMapOvr>
  <p:transition advTm="4314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: 圆角 18"/>
          <p:cNvSpPr/>
          <p:nvPr>
            <p:custDataLst>
              <p:tags r:id="rId1"/>
            </p:custDataLst>
          </p:nvPr>
        </p:nvSpPr>
        <p:spPr>
          <a:xfrm>
            <a:off x="304800" y="1115060"/>
            <a:ext cx="134302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观测噪声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797" t="2385" r="1949" b="4477"/>
          <a:stretch>
            <a:fillRect/>
          </a:stretch>
        </p:blipFill>
        <p:spPr>
          <a:xfrm>
            <a:off x="50800" y="2389505"/>
            <a:ext cx="4035425" cy="15817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2405" y="2138045"/>
            <a:ext cx="1987550" cy="1752600"/>
          </a:xfrm>
          <a:prstGeom prst="rect">
            <a:avLst/>
          </a:prstGeom>
        </p:spPr>
      </p:pic>
      <p:sp>
        <p:nvSpPr>
          <p:cNvPr id="28" name="矩形: 圆角 18"/>
          <p:cNvSpPr/>
          <p:nvPr>
            <p:custDataLst>
              <p:tags r:id="rId6"/>
            </p:custDataLst>
          </p:nvPr>
        </p:nvSpPr>
        <p:spPr>
          <a:xfrm>
            <a:off x="304800" y="2138045"/>
            <a:ext cx="5520690" cy="2214245"/>
          </a:xfrm>
          <a:prstGeom prst="round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F356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4190" y="3910965"/>
            <a:ext cx="5121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加速度计观测角度，观测重力加速度</a:t>
            </a:r>
            <a:r>
              <a:rPr lang="en-US" altLang="zh-CN"/>
              <a:t>g</a:t>
            </a:r>
            <a:r>
              <a:rPr lang="zh-CN" altLang="en-US"/>
              <a:t>在三轴</a:t>
            </a:r>
            <a:r>
              <a:rPr lang="zh-CN" altLang="en-US"/>
              <a:t>分量</a:t>
            </a:r>
            <a:endParaRPr lang="zh-CN" altLang="en-US"/>
          </a:p>
        </p:txBody>
      </p:sp>
      <p:sp>
        <p:nvSpPr>
          <p:cNvPr id="35" name="矩形: 圆角 18"/>
          <p:cNvSpPr/>
          <p:nvPr>
            <p:custDataLst>
              <p:tags r:id="rId7"/>
            </p:custDataLst>
          </p:nvPr>
        </p:nvSpPr>
        <p:spPr>
          <a:xfrm>
            <a:off x="6210935" y="2138045"/>
            <a:ext cx="5520690" cy="2214245"/>
          </a:xfrm>
          <a:prstGeom prst="round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F356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rcRect l="53294" t="2385" r="5311" b="11506"/>
          <a:stretch>
            <a:fillRect/>
          </a:stretch>
        </p:blipFill>
        <p:spPr>
          <a:xfrm>
            <a:off x="6692265" y="2603500"/>
            <a:ext cx="1735455" cy="1462405"/>
          </a:xfrm>
          <a:prstGeom prst="rect">
            <a:avLst/>
          </a:prstGeom>
        </p:spPr>
      </p:pic>
      <p:cxnSp>
        <p:nvCxnSpPr>
          <p:cNvPr id="37" name="直接箭头连接符 36"/>
          <p:cNvCxnSpPr/>
          <p:nvPr/>
        </p:nvCxnSpPr>
        <p:spPr>
          <a:xfrm flipH="1" flipV="1">
            <a:off x="6725920" y="2389505"/>
            <a:ext cx="377190" cy="6197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89115" y="2327910"/>
            <a:ext cx="2139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a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74735" y="2947670"/>
            <a:ext cx="2642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表观加速度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重力加速度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外部加速度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4190" y="4591050"/>
            <a:ext cx="434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理想情况，姿态观测值服从于，均值为当前姿态，方差为</a:t>
            </a:r>
            <a:r>
              <a:rPr lang="en-US" altLang="zh-CN"/>
              <a:t>R</a:t>
            </a:r>
            <a:r>
              <a:rPr lang="zh-CN" altLang="en-US"/>
              <a:t>的</a:t>
            </a:r>
            <a:r>
              <a:rPr lang="zh-CN" altLang="en-US"/>
              <a:t>正态分布：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238311" y="5350446"/>
                <a:ext cx="15284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~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1" y="5350446"/>
                <a:ext cx="152844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37" t="-155" r="37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31190" y="5785485"/>
            <a:ext cx="434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在此情况下，</a:t>
            </a:r>
            <a:r>
              <a:rPr lang="en-US" altLang="zh-CN"/>
              <a:t>R</a:t>
            </a:r>
            <a:r>
              <a:rPr lang="zh-CN" altLang="en-US"/>
              <a:t>取决于传感器噪声以及公式的传递。</a:t>
            </a:r>
            <a:r>
              <a:rPr lang="de-DE" altLang="zh-CN">
                <a:solidFill>
                  <a:srgbClr val="FF0000"/>
                </a:solidFill>
                <a:latin typeface="Calibri" panose="020F0502020204030204" charset="0"/>
              </a:rPr>
              <a:t>R</a:t>
            </a:r>
            <a:r>
              <a:rPr lang="zh-CN" altLang="zh-CN">
                <a:solidFill>
                  <a:srgbClr val="FF0000"/>
                </a:solidFill>
                <a:latin typeface="Calibri" panose="020F0502020204030204" charset="0"/>
              </a:rPr>
              <a:t>为定值</a:t>
            </a:r>
            <a:endParaRPr lang="zh-CN" altLang="zh-CN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725920" y="4591050"/>
            <a:ext cx="434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实际情况下，因为外界干扰和传感器本身的</a:t>
            </a:r>
            <a:r>
              <a:rPr lang="zh-CN" altLang="en-US"/>
              <a:t>运动等，存在外界加速度</a:t>
            </a:r>
            <a:r>
              <a:rPr lang="en-US" altLang="zh-CN"/>
              <a:t>a</a:t>
            </a:r>
            <a:r>
              <a:rPr lang="zh-CN" altLang="en-US"/>
              <a:t>。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41931" y="5350446"/>
                <a:ext cx="144526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~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341931" y="5350446"/>
                <a:ext cx="1445260" cy="368300"/>
              </a:xfrm>
              <a:prstGeom prst="rect">
                <a:avLst/>
              </a:prstGeom>
              <a:blipFill rotWithShape="1">
                <a:blip r:embed="rId14"/>
                <a:stretch>
                  <a:fillRect l="-40" t="-155" r="-620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6725920" y="5833110"/>
            <a:ext cx="434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在此情况下，</a:t>
            </a:r>
            <a:r>
              <a:rPr lang="en-US" altLang="zh-CN"/>
              <a:t>R1</a:t>
            </a:r>
            <a:r>
              <a:rPr lang="zh-CN" altLang="en-US"/>
              <a:t>取决于外界环境和运动状态并且</a:t>
            </a:r>
            <a:r>
              <a:rPr lang="en-US" altLang="zh-CN"/>
              <a:t>R1&gt;&gt;R</a:t>
            </a:r>
            <a:r>
              <a:rPr lang="zh-CN" altLang="en-US"/>
              <a:t>。</a:t>
            </a:r>
            <a:r>
              <a:rPr lang="en-US" altLang="zh-CN">
                <a:solidFill>
                  <a:srgbClr val="FF0000"/>
                </a:solidFill>
              </a:rPr>
              <a:t>R1</a:t>
            </a:r>
            <a:r>
              <a:rPr lang="zh-CN" altLang="en-US">
                <a:solidFill>
                  <a:srgbClr val="FF0000"/>
                </a:solidFill>
              </a:rPr>
              <a:t>在变化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5784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38575" y="1075690"/>
            <a:ext cx="397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问题：我们需一种动态衡量</a:t>
            </a:r>
            <a:r>
              <a:rPr lang="en-US" altLang="zh-CN"/>
              <a:t>R</a:t>
            </a:r>
            <a:r>
              <a:rPr lang="zh-CN" altLang="en-US"/>
              <a:t>的</a:t>
            </a:r>
            <a:r>
              <a:rPr lang="zh-CN" altLang="en-US"/>
              <a:t>方式。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47820" y="1741805"/>
            <a:ext cx="335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设计指标：</a:t>
            </a:r>
            <a:r>
              <a:rPr lang="en-US" altLang="zh-CN"/>
              <a:t>20Hz</a:t>
            </a:r>
            <a:r>
              <a:rPr lang="zh-CN" altLang="en-US"/>
              <a:t>运算刷新速度。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905760" y="2150110"/>
            <a:ext cx="5843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每两次姿态运算之间，传感器姿态不会产生较大的变化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92480" y="3672840"/>
            <a:ext cx="4062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解决方案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利用当前时刻姿态观测值和上一时刻姿态最优估计值之差的绝对值，作为当前观测的方差</a:t>
            </a:r>
            <a:r>
              <a:rPr lang="en-US" altLang="zh-CN">
                <a:solidFill>
                  <a:schemeClr val="tx1"/>
                </a:solidFill>
              </a:rPr>
              <a:t>R1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87425" y="5426075"/>
                <a:ext cx="27774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𝑎𝑏𝑠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5" y="5426075"/>
                <a:ext cx="277749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7216775" y="3672840"/>
            <a:ext cx="4190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解决方案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在上一个方案的基础上，</a:t>
            </a:r>
            <a:r>
              <a:rPr lang="zh-CN" altLang="en-US">
                <a:sym typeface="+mn-ea"/>
              </a:rPr>
              <a:t>引入对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的记忆机制。当记忆阶数为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时，方案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退化为方案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当记忆阶数为</a:t>
            </a:r>
            <a:r>
              <a:rPr lang="en-US" altLang="zh-CN">
                <a:sym typeface="+mn-ea"/>
              </a:rPr>
              <a:t>∞</a:t>
            </a:r>
            <a:r>
              <a:rPr lang="zh-CN" altLang="en-US">
                <a:sym typeface="+mn-ea"/>
              </a:rPr>
              <a:t>时，方案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退化为</a:t>
            </a:r>
            <a:r>
              <a:rPr lang="zh-CN" altLang="en-US">
                <a:sym typeface="+mn-ea"/>
              </a:rPr>
              <a:t>常数。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898130" y="5426075"/>
                <a:ext cx="2698750" cy="1198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𝑎𝑏𝑠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algn="ctr"/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...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898130" y="5426075"/>
                <a:ext cx="2698750" cy="11988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905375" y="6303645"/>
                <a:ext cx="13512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!=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905375" y="6303645"/>
                <a:ext cx="135128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665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5565" y="1115060"/>
            <a:ext cx="9391015" cy="5468620"/>
          </a:xfrm>
          <a:prstGeom prst="rect">
            <a:avLst/>
          </a:prstGeom>
        </p:spPr>
      </p:pic>
      <p:sp>
        <p:nvSpPr>
          <p:cNvPr id="16" name="矩形: 圆角 18"/>
          <p:cNvSpPr/>
          <p:nvPr>
            <p:custDataLst>
              <p:tags r:id="rId3"/>
            </p:custDataLst>
          </p:nvPr>
        </p:nvSpPr>
        <p:spPr>
          <a:xfrm>
            <a:off x="304800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无记忆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滤波效果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6865" y="5250180"/>
            <a:ext cx="1689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俯仰角观测值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856865" y="5525770"/>
            <a:ext cx="1689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505FF"/>
                </a:solidFill>
              </a:rPr>
              <a:t>俯仰角滤波值</a:t>
            </a:r>
            <a:r>
              <a:rPr lang="en-US" altLang="zh-CN" sz="1200">
                <a:solidFill>
                  <a:srgbClr val="0505FF"/>
                </a:solidFill>
              </a:rPr>
              <a:t>;Kt=10</a:t>
            </a:r>
            <a:endParaRPr lang="en-US" altLang="zh-CN" sz="1200">
              <a:solidFill>
                <a:srgbClr val="0505FF"/>
              </a:solidFill>
            </a:endParaRPr>
          </a:p>
        </p:txBody>
      </p:sp>
      <p:cxnSp>
        <p:nvCxnSpPr>
          <p:cNvPr id="6" name="直接连接符 5"/>
          <p:cNvCxnSpPr>
            <a:endCxn id="4" idx="1"/>
          </p:cNvCxnSpPr>
          <p:nvPr/>
        </p:nvCxnSpPr>
        <p:spPr>
          <a:xfrm>
            <a:off x="2392045" y="5387975"/>
            <a:ext cx="46482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2392045" y="5663565"/>
            <a:ext cx="464820" cy="0"/>
          </a:xfrm>
          <a:prstGeom prst="line">
            <a:avLst/>
          </a:prstGeom>
          <a:ln w="28575" cmpd="sng">
            <a:solidFill>
              <a:srgbClr val="0505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22375" y="352679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弧度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716905" y="6215380"/>
            <a:ext cx="75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次数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132195" y="3534410"/>
            <a:ext cx="914400" cy="855980"/>
          </a:xfrm>
          <a:prstGeom prst="straightConnector1">
            <a:avLst/>
          </a:prstGeom>
          <a:ln w="28575" cmpd="sng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546600" y="446722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给予传感器一个震动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advTm="29503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2565" y="1427480"/>
            <a:ext cx="9088120" cy="5030470"/>
          </a:xfrm>
          <a:prstGeom prst="rect">
            <a:avLst/>
          </a:prstGeom>
        </p:spPr>
      </p:pic>
      <p:sp>
        <p:nvSpPr>
          <p:cNvPr id="18" name="矩形: 圆角 18"/>
          <p:cNvSpPr/>
          <p:nvPr>
            <p:custDataLst>
              <p:tags r:id="rId3"/>
            </p:custDataLst>
          </p:nvPr>
        </p:nvSpPr>
        <p:spPr>
          <a:xfrm>
            <a:off x="304800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有记忆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滤波效果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2856865" y="4525645"/>
            <a:ext cx="1689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俯仰角观测值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2856865" y="4801235"/>
            <a:ext cx="2112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505FF"/>
                </a:solidFill>
              </a:rPr>
              <a:t>俯仰角滤波值</a:t>
            </a:r>
            <a:r>
              <a:rPr lang="en-US" altLang="zh-CN" sz="1200">
                <a:solidFill>
                  <a:srgbClr val="0505FF"/>
                </a:solidFill>
              </a:rPr>
              <a:t>;</a:t>
            </a:r>
            <a:r>
              <a:rPr lang="zh-CN" altLang="en-US" sz="1200">
                <a:solidFill>
                  <a:srgbClr val="0505FF"/>
                </a:solidFill>
              </a:rPr>
              <a:t>无记忆</a:t>
            </a:r>
            <a:r>
              <a:rPr lang="en-US" altLang="zh-CN" sz="1200">
                <a:solidFill>
                  <a:srgbClr val="0505FF"/>
                </a:solidFill>
                <a:sym typeface="+mn-ea"/>
              </a:rPr>
              <a:t>;Kt=10</a:t>
            </a:r>
            <a:endParaRPr lang="zh-CN" altLang="en-US" sz="1200">
              <a:solidFill>
                <a:srgbClr val="0505FF"/>
              </a:solidFill>
            </a:endParaRPr>
          </a:p>
        </p:txBody>
      </p:sp>
      <p:cxnSp>
        <p:nvCxnSpPr>
          <p:cNvPr id="25" name="直接连接符 24"/>
          <p:cNvCxnSpPr>
            <a:endCxn id="23" idx="1"/>
          </p:cNvCxnSpPr>
          <p:nvPr>
            <p:custDataLst>
              <p:tags r:id="rId6"/>
            </p:custDataLst>
          </p:nvPr>
        </p:nvCxnSpPr>
        <p:spPr>
          <a:xfrm>
            <a:off x="2392045" y="4663440"/>
            <a:ext cx="46482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7"/>
            </p:custDataLst>
          </p:nvPr>
        </p:nvCxnSpPr>
        <p:spPr>
          <a:xfrm>
            <a:off x="2392045" y="4939030"/>
            <a:ext cx="464820" cy="0"/>
          </a:xfrm>
          <a:prstGeom prst="line">
            <a:avLst/>
          </a:prstGeom>
          <a:ln w="28575" cmpd="sng">
            <a:solidFill>
              <a:srgbClr val="0505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2856865" y="5076825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俯仰角滤波值</a:t>
            </a:r>
            <a:r>
              <a:rPr lang="en-US" altLang="zh-CN" sz="1200">
                <a:solidFill>
                  <a:srgbClr val="00B050"/>
                </a:solidFill>
                <a:sym typeface="+mn-ea"/>
              </a:rPr>
              <a:t>;5</a:t>
            </a:r>
            <a:r>
              <a:rPr lang="zh-CN" altLang="en-US" sz="1200">
                <a:solidFill>
                  <a:srgbClr val="00B050"/>
                </a:solidFill>
                <a:sym typeface="+mn-ea"/>
              </a:rPr>
              <a:t>阶记忆</a:t>
            </a:r>
            <a:r>
              <a:rPr lang="en-US" altLang="zh-CN" sz="1200">
                <a:solidFill>
                  <a:srgbClr val="00B050"/>
                </a:solidFill>
                <a:sym typeface="+mn-ea"/>
              </a:rPr>
              <a:t>;∑Kt=10</a:t>
            </a:r>
            <a:endParaRPr lang="zh-CN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9"/>
            </p:custDataLst>
          </p:nvPr>
        </p:nvCxnSpPr>
        <p:spPr>
          <a:xfrm>
            <a:off x="2392045" y="5214620"/>
            <a:ext cx="464820" cy="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1222375" y="352679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弧度</a:t>
            </a:r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5716905" y="6215380"/>
            <a:ext cx="75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次数</a:t>
            </a:r>
            <a:endParaRPr lang="zh-CN" altLang="en-US"/>
          </a:p>
        </p:txBody>
      </p:sp>
      <p:sp>
        <p:nvSpPr>
          <p:cNvPr id="8" name="矩形: 圆角 18"/>
          <p:cNvSpPr/>
          <p:nvPr>
            <p:custDataLst>
              <p:tags r:id="rId12"/>
            </p:custDataLst>
          </p:nvPr>
        </p:nvSpPr>
        <p:spPr>
          <a:xfrm>
            <a:off x="2378075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无记忆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滤波效果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矩形: 圆角 18"/>
          <p:cNvSpPr/>
          <p:nvPr>
            <p:custDataLst>
              <p:tags r:id="rId13"/>
            </p:custDataLst>
          </p:nvPr>
        </p:nvSpPr>
        <p:spPr>
          <a:xfrm>
            <a:off x="4451350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观测效果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ransition advTm="675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4"/>
          <p:cNvSpPr txBox="1"/>
          <p:nvPr/>
        </p:nvSpPr>
        <p:spPr>
          <a:xfrm>
            <a:off x="304800" y="207268"/>
            <a:ext cx="4333875" cy="497840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算法改进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3370" y="1585595"/>
            <a:ext cx="8758555" cy="4961255"/>
          </a:xfrm>
          <a:prstGeom prst="rect">
            <a:avLst/>
          </a:prstGeom>
        </p:spPr>
      </p:pic>
      <p:sp>
        <p:nvSpPr>
          <p:cNvPr id="7" name="矩形: 圆角 18"/>
          <p:cNvSpPr/>
          <p:nvPr>
            <p:custDataLst>
              <p:tags r:id="rId3"/>
            </p:custDataLst>
          </p:nvPr>
        </p:nvSpPr>
        <p:spPr>
          <a:xfrm>
            <a:off x="304800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有记忆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滤波效果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: 圆角 18"/>
          <p:cNvSpPr/>
          <p:nvPr>
            <p:custDataLst>
              <p:tags r:id="rId4"/>
            </p:custDataLst>
          </p:nvPr>
        </p:nvSpPr>
        <p:spPr>
          <a:xfrm>
            <a:off x="2378075" y="1115060"/>
            <a:ext cx="1894205" cy="573405"/>
          </a:xfrm>
          <a:prstGeom prst="roundRect">
            <a:avLst/>
          </a:prstGeom>
          <a:solidFill>
            <a:srgbClr val="0F356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63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无记忆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滤波效果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2856865" y="5440680"/>
            <a:ext cx="1689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阶记忆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;∑Kt=10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2856865" y="5716270"/>
            <a:ext cx="2112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505FF"/>
                </a:solidFill>
                <a:sym typeface="+mn-ea"/>
              </a:rPr>
              <a:t>无记忆</a:t>
            </a:r>
            <a:r>
              <a:rPr lang="en-US" altLang="zh-CN" sz="1200">
                <a:solidFill>
                  <a:srgbClr val="0505FF"/>
                </a:solidFill>
                <a:sym typeface="+mn-ea"/>
              </a:rPr>
              <a:t>;Kt=10</a:t>
            </a:r>
            <a:endParaRPr lang="zh-CN" altLang="en-US" sz="1200">
              <a:solidFill>
                <a:srgbClr val="0505FF"/>
              </a:solidFill>
            </a:endParaRPr>
          </a:p>
        </p:txBody>
      </p:sp>
      <p:cxnSp>
        <p:nvCxnSpPr>
          <p:cNvPr id="11" name="直接连接符 10"/>
          <p:cNvCxnSpPr>
            <a:endCxn id="9" idx="1"/>
          </p:cNvCxnSpPr>
          <p:nvPr>
            <p:custDataLst>
              <p:tags r:id="rId7"/>
            </p:custDataLst>
          </p:nvPr>
        </p:nvCxnSpPr>
        <p:spPr>
          <a:xfrm>
            <a:off x="2392045" y="5578475"/>
            <a:ext cx="46482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2392045" y="5854065"/>
            <a:ext cx="464820" cy="0"/>
          </a:xfrm>
          <a:prstGeom prst="line">
            <a:avLst/>
          </a:prstGeom>
          <a:ln w="28575" cmpd="sng">
            <a:solidFill>
              <a:srgbClr val="0505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222375" y="352679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弧度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716905" y="6215380"/>
            <a:ext cx="75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次数</a:t>
            </a:r>
            <a:endParaRPr lang="zh-CN" altLang="en-US"/>
          </a:p>
        </p:txBody>
      </p:sp>
    </p:spTree>
  </p:cSld>
  <p:clrMapOvr>
    <a:masterClrMapping/>
  </p:clrMapOvr>
  <p:transition advTm="19131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PP_MARK_KEY" val="963ee51b-8538-466f-ac79-ae4652faae94"/>
  <p:tag name="COMMONDATA" val="eyJoZGlkIjoiMjgxMzFmZTg0OWE5MTQ4YWQ1NmEyMDEzYzdhMzZiYTc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北京化工大学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北京化工大学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WPS 演示</Application>
  <PresentationFormat>宽屏</PresentationFormat>
  <Paragraphs>197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等线</vt:lpstr>
      <vt:lpstr>Cambria Math</vt:lpstr>
      <vt:lpstr>Calibri</vt:lpstr>
      <vt:lpstr>MS Mincho</vt:lpstr>
      <vt:lpstr>SWAstro</vt:lpstr>
      <vt:lpstr>Arial Unicode MS</vt:lpstr>
      <vt:lpstr>等线 Light</vt:lpstr>
      <vt:lpstr>北京化工大学​​</vt:lpstr>
      <vt:lpstr>1_北京化工大学​​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北京化工大学PPT模板1</dc:title>
  <dc:creator/>
  <cp:lastModifiedBy>Karl Heisenberg</cp:lastModifiedBy>
  <cp:revision>223</cp:revision>
  <dcterms:created xsi:type="dcterms:W3CDTF">2018-12-22T12:32:00Z</dcterms:created>
  <dcterms:modified xsi:type="dcterms:W3CDTF">2023-06-02T04:40:12Z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43EB30D846F74173A835A7B016BFC700</vt:lpwstr>
  </property>
  <property fmtid="{D5CDD505-2E9C-101B-9397-08002B2CF9AE}" pid="3" name="KSOProductBuildVer">
    <vt:lpwstr>2052-11.1.0.14309</vt:lpwstr>
  </property>
</Properties>
</file>